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Source Sans Pro Bold" charset="1" panose="020B0703030403020204"/>
      <p:regular r:id="rId28"/>
    </p:embeddedFont>
    <p:embeddedFont>
      <p:font typeface="Dynamo Medium" charset="1" panose="020B060402020A080404"/>
      <p:regular r:id="rId29"/>
    </p:embeddedFont>
    <p:embeddedFont>
      <p:font typeface="Canva Sans Bold" charset="1" panose="020B0803030501040103"/>
      <p:regular r:id="rId30"/>
    </p:embeddedFont>
    <p:embeddedFont>
      <p:font typeface="Canva Sans" charset="1" panose="020B0503030501040103"/>
      <p:regular r:id="rId31"/>
    </p:embeddedFont>
    <p:embeddedFont>
      <p:font typeface="Open Sans Extra Bold" charset="1" panose="020B0906030804020204"/>
      <p:regular r:id="rId32"/>
    </p:embeddedFont>
    <p:embeddedFont>
      <p:font typeface="Poppins" charset="1" panose="00000500000000000000"/>
      <p:regular r:id="rId33"/>
    </p:embeddedFont>
    <p:embeddedFont>
      <p:font typeface="Arial Bold" charset="1" panose="020B0802020202020204"/>
      <p:regular r:id="rId34"/>
    </p:embeddedFont>
    <p:embeddedFont>
      <p:font typeface="Arimo" charset="1" panose="020B06040202020202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3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5.png" Type="http://schemas.openxmlformats.org/officeDocument/2006/relationships/image"/><Relationship Id="rId4" Target="../media/image3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1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2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png" Type="http://schemas.openxmlformats.org/officeDocument/2006/relationships/image"/><Relationship Id="rId11" Target="../media/image21.png" Type="http://schemas.openxmlformats.org/officeDocument/2006/relationships/image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5.pn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3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3448197" y="2398023"/>
            <a:ext cx="10522735" cy="5490954"/>
          </a:xfrm>
          <a:custGeom>
            <a:avLst/>
            <a:gdLst/>
            <a:ahLst/>
            <a:cxnLst/>
            <a:rect r="r" b="b" t="t" l="l"/>
            <a:pathLst>
              <a:path h="5490954" w="10522735">
                <a:moveTo>
                  <a:pt x="0" y="0"/>
                </a:moveTo>
                <a:lnTo>
                  <a:pt x="10522734" y="0"/>
                </a:lnTo>
                <a:lnTo>
                  <a:pt x="10522734" y="5490954"/>
                </a:lnTo>
                <a:lnTo>
                  <a:pt x="0" y="54909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65157" y="-848677"/>
            <a:ext cx="11434572" cy="11434527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6489" t="0" r="-6178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065141" y="8217105"/>
            <a:ext cx="7009358" cy="1398154"/>
            <a:chOff x="0" y="0"/>
            <a:chExt cx="9345810" cy="186420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9345810" cy="1546271"/>
              <a:chOff x="0" y="0"/>
              <a:chExt cx="1250766" cy="20694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8844" y="0"/>
                <a:ext cx="1213078" cy="206940"/>
              </a:xfrm>
              <a:custGeom>
                <a:avLst/>
                <a:gdLst/>
                <a:ahLst/>
                <a:cxnLst/>
                <a:rect r="r" b="b" t="t" l="l"/>
                <a:pathLst>
                  <a:path h="206940" w="1213078">
                    <a:moveTo>
                      <a:pt x="218760" y="0"/>
                    </a:moveTo>
                    <a:lnTo>
                      <a:pt x="1197518" y="0"/>
                    </a:lnTo>
                    <a:cubicBezTo>
                      <a:pt x="1203332" y="0"/>
                      <a:pt x="1208579" y="3488"/>
                      <a:pt x="1210829" y="8850"/>
                    </a:cubicBezTo>
                    <a:cubicBezTo>
                      <a:pt x="1213078" y="14212"/>
                      <a:pt x="1211891" y="20399"/>
                      <a:pt x="1207817" y="24548"/>
                    </a:cubicBezTo>
                    <a:lnTo>
                      <a:pt x="1052827" y="182392"/>
                    </a:lnTo>
                    <a:cubicBezTo>
                      <a:pt x="1037408" y="198094"/>
                      <a:pt x="1016325" y="206940"/>
                      <a:pt x="994318" y="206940"/>
                    </a:cubicBezTo>
                    <a:lnTo>
                      <a:pt x="15560" y="206940"/>
                    </a:lnTo>
                    <a:cubicBezTo>
                      <a:pt x="9746" y="206940"/>
                      <a:pt x="4499" y="203452"/>
                      <a:pt x="2249" y="198090"/>
                    </a:cubicBezTo>
                    <a:cubicBezTo>
                      <a:pt x="0" y="192728"/>
                      <a:pt x="1187" y="186541"/>
                      <a:pt x="5261" y="182392"/>
                    </a:cubicBezTo>
                    <a:lnTo>
                      <a:pt x="160251" y="24548"/>
                    </a:lnTo>
                    <a:cubicBezTo>
                      <a:pt x="175670" y="8846"/>
                      <a:pt x="196753" y="0"/>
                      <a:pt x="218760" y="0"/>
                    </a:cubicBezTo>
                    <a:close/>
                  </a:path>
                </a:pathLst>
              </a:custGeom>
              <a:solidFill>
                <a:srgbClr val="3275C5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01600" y="9525"/>
                <a:ext cx="1047566" cy="19741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93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4451974" y="1170495"/>
              <a:ext cx="4192850" cy="693710"/>
              <a:chOff x="0" y="0"/>
              <a:chExt cx="1250766" cy="20694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22107" y="0"/>
                <a:ext cx="1206553" cy="206940"/>
              </a:xfrm>
              <a:custGeom>
                <a:avLst/>
                <a:gdLst/>
                <a:ahLst/>
                <a:cxnLst/>
                <a:rect r="r" b="b" t="t" l="l"/>
                <a:pathLst>
                  <a:path h="206940" w="1206553">
                    <a:moveTo>
                      <a:pt x="221454" y="0"/>
                    </a:moveTo>
                    <a:lnTo>
                      <a:pt x="1188298" y="0"/>
                    </a:lnTo>
                    <a:cubicBezTo>
                      <a:pt x="1195119" y="0"/>
                      <a:pt x="1201274" y="4093"/>
                      <a:pt x="1203913" y="10382"/>
                    </a:cubicBezTo>
                    <a:cubicBezTo>
                      <a:pt x="1206552" y="16672"/>
                      <a:pt x="1205160" y="23932"/>
                      <a:pt x="1200381" y="28799"/>
                    </a:cubicBezTo>
                    <a:lnTo>
                      <a:pt x="1053737" y="178141"/>
                    </a:lnTo>
                    <a:cubicBezTo>
                      <a:pt x="1035649" y="196563"/>
                      <a:pt x="1010915" y="206940"/>
                      <a:pt x="985098" y="206940"/>
                    </a:cubicBezTo>
                    <a:lnTo>
                      <a:pt x="18254" y="206940"/>
                    </a:lnTo>
                    <a:cubicBezTo>
                      <a:pt x="11433" y="206940"/>
                      <a:pt x="5278" y="202848"/>
                      <a:pt x="2639" y="196558"/>
                    </a:cubicBezTo>
                    <a:cubicBezTo>
                      <a:pt x="0" y="190268"/>
                      <a:pt x="1392" y="183008"/>
                      <a:pt x="6171" y="178141"/>
                    </a:cubicBezTo>
                    <a:lnTo>
                      <a:pt x="152815" y="28799"/>
                    </a:lnTo>
                    <a:cubicBezTo>
                      <a:pt x="170903" y="10377"/>
                      <a:pt x="195637" y="0"/>
                      <a:pt x="221454" y="0"/>
                    </a:cubicBezTo>
                    <a:close/>
                  </a:path>
                </a:pathLst>
              </a:custGeom>
              <a:solidFill>
                <a:srgbClr val="C0D8FE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01600" y="9525"/>
                <a:ext cx="1047566" cy="19741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93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8909240" y="1005824"/>
            <a:ext cx="4593733" cy="45937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FE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2498" lIns="52498" bIns="52498" rIns="52498"/>
            <a:lstStyle/>
            <a:p>
              <a:pPr algn="ctr">
                <a:lnSpc>
                  <a:spcPts val="1993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046583" y="1150177"/>
            <a:ext cx="4305044" cy="4305027"/>
            <a:chOff x="0" y="0"/>
            <a:chExt cx="6350000" cy="63499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6752" t="0" r="-16752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28700" y="3791586"/>
            <a:ext cx="7004506" cy="135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60"/>
              </a:lnSpc>
            </a:pPr>
            <a:r>
              <a:rPr lang="en-US" sz="7900">
                <a:solidFill>
                  <a:srgbClr val="0661AE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OLYMPICS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4653" y="4914900"/>
            <a:ext cx="8796517" cy="2032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89"/>
              </a:lnSpc>
            </a:pPr>
            <a:r>
              <a:rPr lang="en-US" sz="11850">
                <a:solidFill>
                  <a:srgbClr val="3275C5"/>
                </a:solidFill>
                <a:latin typeface="Dynamo Medium"/>
                <a:ea typeface="Dynamo Medium"/>
                <a:cs typeface="Dynamo Medium"/>
                <a:sym typeface="Dynamo Medium"/>
              </a:rPr>
              <a:t>DATABASE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5932" y="2806659"/>
            <a:ext cx="8893959" cy="527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1"/>
              </a:lnSpc>
            </a:pPr>
            <a:r>
              <a:rPr lang="en-US" sz="3647">
                <a:solidFill>
                  <a:srgbClr val="3275C5"/>
                </a:solidFill>
                <a:latin typeface="Dynamo Medium"/>
                <a:ea typeface="Dynamo Medium"/>
                <a:cs typeface="Dynamo Medium"/>
                <a:sym typeface="Dynamo Medium"/>
              </a:rPr>
              <a:t>DATA ENGINEERING 1: BIG DATA DATABASES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453675" y="7579632"/>
            <a:ext cx="2752431" cy="436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0"/>
              </a:lnSpc>
            </a:pPr>
            <a:r>
              <a:rPr lang="en-US" sz="3000">
                <a:solidFill>
                  <a:srgbClr val="3275C5"/>
                </a:solidFill>
                <a:latin typeface="Dynamo Medium"/>
                <a:ea typeface="Dynamo Medium"/>
                <a:cs typeface="Dynamo Medium"/>
                <a:sym typeface="Dynamo Medium"/>
              </a:rPr>
              <a:t>Presented by: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53675" y="8394700"/>
            <a:ext cx="4622964" cy="760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5"/>
              </a:lnSpc>
            </a:pPr>
            <a:r>
              <a:rPr lang="en-US" sz="5199">
                <a:solidFill>
                  <a:srgbClr val="FCFEFF"/>
                </a:solidFill>
                <a:latin typeface="Dynamo Medium"/>
                <a:ea typeface="Dynamo Medium"/>
                <a:cs typeface="Dynamo Medium"/>
                <a:sym typeface="Dynamo Medium"/>
              </a:rPr>
              <a:t>Group 2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3" id="23"/>
          <p:cNvSpPr txBox="true"/>
          <p:nvPr/>
        </p:nvSpPr>
        <p:spPr>
          <a:xfrm rot="0">
            <a:off x="17830426" y="9699432"/>
            <a:ext cx="221822" cy="5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41"/>
              </a:lnSpc>
            </a:pPr>
            <a:r>
              <a:rPr lang="en-US" sz="3315">
                <a:solidFill>
                  <a:srgbClr val="FCFE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-637742" y="9760845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918343" y="1592804"/>
            <a:ext cx="12979241" cy="7717240"/>
          </a:xfrm>
          <a:custGeom>
            <a:avLst/>
            <a:gdLst/>
            <a:ahLst/>
            <a:cxnLst/>
            <a:rect r="r" b="b" t="t" l="l"/>
            <a:pathLst>
              <a:path h="7717240" w="12979241">
                <a:moveTo>
                  <a:pt x="0" y="0"/>
                </a:moveTo>
                <a:lnTo>
                  <a:pt x="12979241" y="0"/>
                </a:lnTo>
                <a:lnTo>
                  <a:pt x="12979241" y="7717241"/>
                </a:lnTo>
                <a:lnTo>
                  <a:pt x="0" y="77172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HADOOP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51400" y="9522075"/>
            <a:ext cx="636600" cy="494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43"/>
              </a:lnSpc>
            </a:pPr>
            <a:r>
              <a:rPr lang="en-US" sz="288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092063" y="1829734"/>
            <a:ext cx="12667650" cy="7542530"/>
          </a:xfrm>
          <a:custGeom>
            <a:avLst/>
            <a:gdLst/>
            <a:ahLst/>
            <a:cxnLst/>
            <a:rect r="r" b="b" t="t" l="l"/>
            <a:pathLst>
              <a:path h="7542530" w="12667650">
                <a:moveTo>
                  <a:pt x="0" y="0"/>
                </a:moveTo>
                <a:lnTo>
                  <a:pt x="12667650" y="0"/>
                </a:lnTo>
                <a:lnTo>
                  <a:pt x="12667650" y="7542531"/>
                </a:lnTo>
                <a:lnTo>
                  <a:pt x="0" y="75425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HADOOP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52568" y="9535291"/>
            <a:ext cx="911990" cy="97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  <a:p>
            <a:pPr algn="just">
              <a:lnSpc>
                <a:spcPts val="390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9786558" y="1897973"/>
            <a:ext cx="10511830" cy="6491055"/>
          </a:xfrm>
          <a:custGeom>
            <a:avLst/>
            <a:gdLst/>
            <a:ahLst/>
            <a:cxnLst/>
            <a:rect r="r" b="b" t="t" l="l"/>
            <a:pathLst>
              <a:path h="6491055" w="10511830">
                <a:moveTo>
                  <a:pt x="0" y="6491054"/>
                </a:moveTo>
                <a:lnTo>
                  <a:pt x="10511829" y="6491054"/>
                </a:lnTo>
                <a:lnTo>
                  <a:pt x="10511829" y="0"/>
                </a:lnTo>
                <a:lnTo>
                  <a:pt x="0" y="0"/>
                </a:lnTo>
                <a:lnTo>
                  <a:pt x="0" y="64910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-557270" y="5057775"/>
            <a:ext cx="8825649" cy="70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22"/>
              </a:lnSpc>
            </a:pPr>
            <a:r>
              <a:rPr lang="en-US" sz="4087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WEBSCRAPPING METHODS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9450" y="2226880"/>
            <a:ext cx="12674370" cy="1996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2"/>
              </a:lnSpc>
            </a:pPr>
            <a:r>
              <a:rPr lang="en-US" sz="28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have scrapped data from below three websites.</a:t>
            </a:r>
          </a:p>
          <a:p>
            <a:pPr algn="just" marL="618764" indent="-309382" lvl="1">
              <a:lnSpc>
                <a:spcPts val="4012"/>
              </a:lnSpc>
              <a:buFont typeface="Arial"/>
              <a:buChar char="•"/>
            </a:pPr>
            <a:r>
              <a:rPr lang="en-US" sz="28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https://www.olympedia.org/statistics/medal/Athlete</a:t>
            </a:r>
          </a:p>
          <a:p>
            <a:pPr algn="just" marL="618764" indent="-309382" lvl="1">
              <a:lnSpc>
                <a:spcPts val="4012"/>
              </a:lnSpc>
              <a:buFont typeface="Arial"/>
              <a:buChar char="•"/>
            </a:pPr>
            <a:r>
              <a:rPr lang="en-US" sz="28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https://www.olympiandatabase.com/index.php?id=387086&amp;L=1</a:t>
            </a:r>
          </a:p>
          <a:p>
            <a:pPr algn="just" marL="618764" indent="-309382" lvl="1">
              <a:lnSpc>
                <a:spcPts val="4012"/>
              </a:lnSpc>
              <a:buFont typeface="Arial"/>
              <a:buChar char="•"/>
            </a:pPr>
            <a:r>
              <a:rPr lang="en-US" sz="28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https://www.espn.com/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098" y="914400"/>
            <a:ext cx="7392913" cy="1013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1"/>
              </a:lnSpc>
            </a:pPr>
            <a:r>
              <a:rPr lang="en-US" sz="5915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WEB SCRAPPING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52568" y="9535291"/>
            <a:ext cx="911990" cy="97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  <a:p>
            <a:pPr algn="just">
              <a:lnSpc>
                <a:spcPts val="390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39450" y="6063395"/>
            <a:ext cx="11287974" cy="149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2"/>
              </a:lnSpc>
            </a:pPr>
            <a:r>
              <a:rPr lang="en-US" sz="28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Selenium-used for web scraping to automate data collection from websites, just like a user browsing. It helps grab data from sites that need clicks or form inputs.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9786558" y="1897973"/>
            <a:ext cx="10511830" cy="6491055"/>
          </a:xfrm>
          <a:custGeom>
            <a:avLst/>
            <a:gdLst/>
            <a:ahLst/>
            <a:cxnLst/>
            <a:rect r="r" b="b" t="t" l="l"/>
            <a:pathLst>
              <a:path h="6491055" w="10511830">
                <a:moveTo>
                  <a:pt x="0" y="6491054"/>
                </a:moveTo>
                <a:lnTo>
                  <a:pt x="10511829" y="6491054"/>
                </a:lnTo>
                <a:lnTo>
                  <a:pt x="10511829" y="0"/>
                </a:lnTo>
                <a:lnTo>
                  <a:pt x="0" y="0"/>
                </a:lnTo>
                <a:lnTo>
                  <a:pt x="0" y="64910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304624" y="2690804"/>
            <a:ext cx="7603358" cy="4905392"/>
          </a:xfrm>
          <a:custGeom>
            <a:avLst/>
            <a:gdLst/>
            <a:ahLst/>
            <a:cxnLst/>
            <a:rect r="r" b="b" t="t" l="l"/>
            <a:pathLst>
              <a:path h="4905392" w="7603358">
                <a:moveTo>
                  <a:pt x="0" y="0"/>
                </a:moveTo>
                <a:lnTo>
                  <a:pt x="7603358" y="0"/>
                </a:lnTo>
                <a:lnTo>
                  <a:pt x="7603358" y="4905392"/>
                </a:lnTo>
                <a:lnTo>
                  <a:pt x="0" y="49053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9450" y="3491619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WHY THIS DATABASE?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663674" y="2293683"/>
            <a:ext cx="9144000" cy="712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6"/>
              </a:lnSpc>
            </a:pPr>
            <a:r>
              <a:rPr lang="en-US" sz="417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MySQL Database.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9450" y="702295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DATABASE SELECTION?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4588" y="5334203"/>
            <a:ext cx="8825649" cy="321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9"/>
              </a:lnSpc>
            </a:pPr>
            <a:r>
              <a:rPr lang="en-US" sz="30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MySQL is chosen for its ease of use, reliability, cost-effectiveness, strong community support, performance, scalability, and security. Other databases, while powerful, may be more complex, expensive, or not as well-suited for the specific needs of this 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552568" y="9535291"/>
            <a:ext cx="911990" cy="97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13</a:t>
            </a:r>
          </a:p>
          <a:p>
            <a:pPr algn="just">
              <a:lnSpc>
                <a:spcPts val="3904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732255" y="1784711"/>
            <a:ext cx="13423962" cy="7032134"/>
          </a:xfrm>
          <a:custGeom>
            <a:avLst/>
            <a:gdLst/>
            <a:ahLst/>
            <a:cxnLst/>
            <a:rect r="r" b="b" t="t" l="l"/>
            <a:pathLst>
              <a:path h="7032134" w="13423962">
                <a:moveTo>
                  <a:pt x="0" y="0"/>
                </a:moveTo>
                <a:lnTo>
                  <a:pt x="13423962" y="0"/>
                </a:lnTo>
                <a:lnTo>
                  <a:pt x="13423962" y="7032134"/>
                </a:lnTo>
                <a:lnTo>
                  <a:pt x="0" y="70321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ER DIAGRAM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366972" y="7952002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1" y="3280879"/>
                </a:moveTo>
                <a:lnTo>
                  <a:pt x="0" y="3280879"/>
                </a:lnTo>
                <a:lnTo>
                  <a:pt x="0" y="0"/>
                </a:lnTo>
                <a:lnTo>
                  <a:pt x="5871821" y="0"/>
                </a:lnTo>
                <a:lnTo>
                  <a:pt x="5871821" y="3280879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838" y="9766576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5541" y="1969377"/>
            <a:ext cx="15943759" cy="2694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8"/>
              </a:lnSpc>
              <a:spcBef>
                <a:spcPct val="0"/>
              </a:spcBef>
            </a:pPr>
            <a:r>
              <a:rPr lang="en-US" sz="305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Retrieve all sports disciplines and their corresponding seasons:</a:t>
            </a:r>
          </a:p>
          <a:p>
            <a:pPr algn="l">
              <a:lnSpc>
                <a:spcPts val="4278"/>
              </a:lnSpc>
              <a:spcBef>
                <a:spcPct val="0"/>
              </a:spcBef>
            </a:pPr>
          </a:p>
          <a:p>
            <a:pPr algn="l">
              <a:lnSpc>
                <a:spcPts val="4278"/>
              </a:lnSpc>
              <a:spcBef>
                <a:spcPct val="0"/>
              </a:spcBef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DISTINCT Discipline, Season</a:t>
            </a:r>
          </a:p>
          <a:p>
            <a:pPr algn="l">
              <a:lnSpc>
                <a:spcPts val="4278"/>
              </a:lnSpc>
              <a:spcBef>
                <a:spcPct val="0"/>
              </a:spcBef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Sports</a:t>
            </a:r>
          </a:p>
          <a:p>
            <a:pPr algn="l">
              <a:lnSpc>
                <a:spcPts val="4278"/>
              </a:lnSpc>
              <a:spcBef>
                <a:spcPct val="0"/>
              </a:spcBef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Season, Discipline;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49459" y="4910538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5541" y="6288593"/>
            <a:ext cx="14438029" cy="2601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1"/>
              </a:lnSpc>
              <a:spcBef>
                <a:spcPct val="0"/>
              </a:spcBef>
            </a:pPr>
            <a:r>
              <a:rPr lang="en-US" sz="29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Find the host city and details of the Olympiad for a given year:</a:t>
            </a:r>
          </a:p>
          <a:p>
            <a:pPr algn="l">
              <a:lnSpc>
                <a:spcPts val="4141"/>
              </a:lnSpc>
              <a:spcBef>
                <a:spcPct val="0"/>
              </a:spcBef>
            </a:pPr>
          </a:p>
          <a:p>
            <a:pPr algn="l">
              <a:lnSpc>
                <a:spcPts val="4141"/>
              </a:lnSpc>
              <a:spcBef>
                <a:spcPct val="0"/>
              </a:spcBef>
            </a:pPr>
            <a:r>
              <a:rPr lang="en-US" sz="29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Years, Host_City, Nations, Athletes</a:t>
            </a:r>
          </a:p>
          <a:p>
            <a:pPr algn="l">
              <a:lnSpc>
                <a:spcPts val="4141"/>
              </a:lnSpc>
              <a:spcBef>
                <a:spcPct val="0"/>
              </a:spcBef>
            </a:pPr>
            <a:r>
              <a:rPr lang="en-US" sz="29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Olympiad</a:t>
            </a:r>
          </a:p>
          <a:p>
            <a:pPr algn="l">
              <a:lnSpc>
                <a:spcPts val="4141"/>
              </a:lnSpc>
              <a:spcBef>
                <a:spcPct val="0"/>
              </a:spcBef>
            </a:pPr>
            <a:r>
              <a:rPr lang="en-US" sz="29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Years = 2020;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666384" y="8164236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79"/>
                </a:moveTo>
                <a:lnTo>
                  <a:pt x="0" y="3280879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79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838" y="9766576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5541" y="1969377"/>
            <a:ext cx="15943759" cy="3780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8"/>
              </a:lnSpc>
            </a:pPr>
            <a:r>
              <a:rPr lang="en-US" sz="305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Get the total medal count for each country in a specific year:</a:t>
            </a:r>
          </a:p>
          <a:p>
            <a:pPr algn="l">
              <a:lnSpc>
                <a:spcPts val="4278"/>
              </a:lnSpc>
            </a:pPr>
          </a:p>
          <a:p>
            <a:pPr algn="l">
              <a:lnSpc>
                <a:spcPts val="4278"/>
              </a:lnSpc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Team, Gold, Silver, Bronze, Total</a:t>
            </a:r>
          </a:p>
          <a:p>
            <a:pPr algn="l">
              <a:lnSpc>
                <a:spcPts val="4278"/>
              </a:lnSpc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CountryMedals</a:t>
            </a:r>
          </a:p>
          <a:p>
            <a:pPr algn="l">
              <a:lnSpc>
                <a:spcPts val="4278"/>
              </a:lnSpc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Years = 2008</a:t>
            </a:r>
          </a:p>
          <a:p>
            <a:pPr algn="l">
              <a:lnSpc>
                <a:spcPts val="4278"/>
              </a:lnSpc>
            </a:pPr>
            <a:r>
              <a:rPr lang="en-US" sz="30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Total DESC;</a:t>
            </a:r>
          </a:p>
          <a:p>
            <a:pPr algn="l">
              <a:lnSpc>
                <a:spcPts val="427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649459" y="5074659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7447" y="6167224"/>
            <a:ext cx="15333263" cy="3637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14"/>
              </a:lnSpc>
            </a:pPr>
            <a:r>
              <a:rPr lang="en-US" sz="293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List all athletes and their medal counts for a given Olympiad year:</a:t>
            </a:r>
          </a:p>
          <a:p>
            <a:pPr algn="l">
              <a:lnSpc>
                <a:spcPts val="4114"/>
              </a:lnSpc>
            </a:pPr>
          </a:p>
          <a:p>
            <a:pPr algn="l">
              <a:lnSpc>
                <a:spcPts val="4114"/>
              </a:lnSpc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Athlete_Name, Gold, Silver, Bronze, Total</a:t>
            </a:r>
          </a:p>
          <a:p>
            <a:pPr algn="l">
              <a:lnSpc>
                <a:spcPts val="4114"/>
              </a:lnSpc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AthletesMedals</a:t>
            </a:r>
          </a:p>
          <a:p>
            <a:pPr algn="l">
              <a:lnSpc>
                <a:spcPts val="4114"/>
              </a:lnSpc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Years = 2004</a:t>
            </a:r>
          </a:p>
          <a:p>
            <a:pPr algn="l">
              <a:lnSpc>
                <a:spcPts val="4114"/>
              </a:lnSpc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Total DESC;</a:t>
            </a:r>
          </a:p>
          <a:p>
            <a:pPr algn="l">
              <a:lnSpc>
                <a:spcPts val="41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829700" y="837647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838" y="9766576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0425" y="1778187"/>
            <a:ext cx="15295077" cy="343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Summarize the total number of medals won by each continent in a specific year:</a:t>
            </a:r>
          </a:p>
          <a:p>
            <a:pPr algn="l">
              <a:lnSpc>
                <a:spcPts val="3026"/>
              </a:lnSpc>
            </a:pP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Continent, SUM(Gold) as Total_Gold, SUM(Silver) as Total_Silver,SUM(Bronze) as Total_Bronze, SUM(Total) as Grand_Total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ContinentalMedals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Years = 2012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Continent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Grand_Total DESC;</a:t>
            </a:r>
          </a:p>
          <a:p>
            <a:pPr algn="l">
              <a:lnSpc>
                <a:spcPts val="3026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649459" y="5074659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0425" y="6288593"/>
            <a:ext cx="13668430" cy="3658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 Compare the performance of a specific country across all Olympics:</a:t>
            </a:r>
          </a:p>
          <a:p>
            <a:pPr algn="l">
              <a:lnSpc>
                <a:spcPts val="3667"/>
              </a:lnSpc>
            </a:pP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cm.Team, cm.Gold, cm.Silver, cm.Bronze, cm.Total, o.Years, o.Host_City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CountryMedals cm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Olympiad o ON cm.Years = o.Years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cm.Team = 'United States'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o.Years;</a:t>
            </a:r>
          </a:p>
          <a:p>
            <a:pPr algn="l">
              <a:lnSpc>
                <a:spcPts val="366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829700" y="837647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838" y="9766576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0425" y="1778187"/>
            <a:ext cx="15295077" cy="2650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 Identify the top-ranked continent based on total medals for a given year:</a:t>
            </a:r>
          </a:p>
          <a:p>
            <a:pPr algn="l">
              <a:lnSpc>
                <a:spcPts val="3026"/>
              </a:lnSpc>
            </a:pP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Continent, Gold, Silver, Bronze, Total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ContinentalMedals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Years = 2016</a:t>
            </a:r>
          </a:p>
          <a:p>
            <a:pPr algn="l">
              <a:lnSpc>
                <a:spcPts val="3026"/>
              </a:lnSpc>
            </a:pPr>
            <a:r>
              <a:rPr lang="en-US" sz="21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Position = '1';</a:t>
            </a:r>
          </a:p>
          <a:p>
            <a:pPr algn="l">
              <a:lnSpc>
                <a:spcPts val="3026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506038" y="4285508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60218" y="5944237"/>
            <a:ext cx="13668430" cy="3648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 Find the Olympics with the highest number of participating nations and athletes: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o.Years, o.Host_City, o.Nations, o.Athletes, cm.Gold, cm.Silver, cm.Bronze, cm.Total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Olympiad o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LEFT JOIN ContinentalMedals cm ON o.Years = cm.Years AND cm.Continent = 'Asia'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o.Nations DESC, o.Athletes DESC</a:t>
            </a:r>
          </a:p>
          <a:p>
            <a:pPr algn="l">
              <a:lnSpc>
                <a:spcPts val="3667"/>
              </a:lnSpc>
            </a:pPr>
            <a:r>
              <a:rPr lang="en-US" sz="26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1;</a:t>
            </a:r>
          </a:p>
          <a:p>
            <a:pPr algn="l">
              <a:lnSpc>
                <a:spcPts val="366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829700" y="837647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BUSINESS QUERY-9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838" y="9766576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0425" y="3223146"/>
            <a:ext cx="16248138" cy="322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9. List the top athletes with their medal counts and the corresponding Olympic host city: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am.Athlete_Name, am.Gold, am.Silver, am.Bronze, am.Total, o.Host_City, o.Years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AthletesMedals am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Olympiad o ON am.Years = o.Years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am.Total DESC</a:t>
            </a:r>
          </a:p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10;</a:t>
            </a:r>
          </a:p>
          <a:p>
            <a:pPr algn="l">
              <a:lnSpc>
                <a:spcPts val="32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299569">
            <a:off x="-7205002" y="-959978"/>
            <a:ext cx="18288000" cy="4655127"/>
          </a:xfrm>
          <a:custGeom>
            <a:avLst/>
            <a:gdLst/>
            <a:ahLst/>
            <a:cxnLst/>
            <a:rect r="r" b="b" t="t" l="l"/>
            <a:pathLst>
              <a:path h="4655127" w="18288000">
                <a:moveTo>
                  <a:pt x="0" y="0"/>
                </a:moveTo>
                <a:lnTo>
                  <a:pt x="18288000" y="0"/>
                </a:lnTo>
                <a:lnTo>
                  <a:pt x="18288000" y="4655127"/>
                </a:lnTo>
                <a:lnTo>
                  <a:pt x="0" y="465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7959519" y="9660828"/>
            <a:ext cx="221822" cy="53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3188867">
            <a:off x="3969426" y="10312344"/>
            <a:ext cx="19402734" cy="4938878"/>
          </a:xfrm>
          <a:custGeom>
            <a:avLst/>
            <a:gdLst/>
            <a:ahLst/>
            <a:cxnLst/>
            <a:rect r="r" b="b" t="t" l="l"/>
            <a:pathLst>
              <a:path h="4938878" w="19402734">
                <a:moveTo>
                  <a:pt x="0" y="0"/>
                </a:moveTo>
                <a:lnTo>
                  <a:pt x="19402735" y="0"/>
                </a:lnTo>
                <a:lnTo>
                  <a:pt x="19402735" y="4938878"/>
                </a:lnTo>
                <a:lnTo>
                  <a:pt x="0" y="4938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53465" y="860646"/>
            <a:ext cx="6773648" cy="1409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47"/>
              </a:lnSpc>
            </a:pPr>
            <a:r>
              <a:rPr lang="en-US" sz="8248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OUR TEAM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720924" y="2730133"/>
            <a:ext cx="12038730" cy="1057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17"/>
              </a:lnSpc>
              <a:spcBef>
                <a:spcPct val="0"/>
              </a:spcBef>
            </a:pPr>
            <a:r>
              <a:rPr lang="en-US" sz="6155" spc="24">
                <a:solidFill>
                  <a:srgbClr val="3275C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Arun Kumar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38702" y="4287996"/>
            <a:ext cx="12038730" cy="1057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17"/>
              </a:lnSpc>
              <a:spcBef>
                <a:spcPct val="0"/>
              </a:spcBef>
            </a:pPr>
            <a:r>
              <a:rPr lang="en-US" sz="6155" spc="24">
                <a:solidFill>
                  <a:srgbClr val="3275C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Dharshan Dhana Shekhar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720924" y="5845859"/>
            <a:ext cx="12038730" cy="1057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17"/>
              </a:lnSpc>
              <a:spcBef>
                <a:spcPct val="0"/>
              </a:spcBef>
            </a:pPr>
            <a:r>
              <a:rPr lang="en-US" sz="6155" spc="24">
                <a:solidFill>
                  <a:srgbClr val="3275C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Shruti Pardeshi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20924" y="7436867"/>
            <a:ext cx="12038730" cy="1057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17"/>
              </a:lnSpc>
              <a:spcBef>
                <a:spcPct val="0"/>
              </a:spcBef>
            </a:pPr>
            <a:r>
              <a:rPr lang="en-US" sz="6155" spc="24">
                <a:solidFill>
                  <a:srgbClr val="3275C5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Terry Poonacha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415919" y="9774518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REFERENCES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20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602035" y="2208447"/>
            <a:ext cx="12986247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https://www.olympedia.org/statistics/medal/Athlete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02035" y="3540348"/>
            <a:ext cx="16334184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https://www.olympiandatabase.com/index.php?id=387086&amp;L=1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02035" y="4966558"/>
            <a:ext cx="5960974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https://www.espn.com/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2035" y="6392768"/>
            <a:ext cx="5960974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dbdiagram.io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02035" y="7818978"/>
            <a:ext cx="12443891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Prof.Binh Vu for providing the docker Image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11351324" y="2398023"/>
            <a:ext cx="10522735" cy="5490954"/>
          </a:xfrm>
          <a:custGeom>
            <a:avLst/>
            <a:gdLst/>
            <a:ahLst/>
            <a:cxnLst/>
            <a:rect r="r" b="b" t="t" l="l"/>
            <a:pathLst>
              <a:path h="5490954" w="10522735">
                <a:moveTo>
                  <a:pt x="0" y="5490954"/>
                </a:moveTo>
                <a:lnTo>
                  <a:pt x="10522735" y="5490954"/>
                </a:lnTo>
                <a:lnTo>
                  <a:pt x="10522735" y="0"/>
                </a:lnTo>
                <a:lnTo>
                  <a:pt x="0" y="0"/>
                </a:lnTo>
                <a:lnTo>
                  <a:pt x="0" y="549095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262586" y="-573763"/>
            <a:ext cx="11434572" cy="11434527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5136" t="0" r="-25136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029877" y="4745644"/>
            <a:ext cx="5114123" cy="5114123"/>
            <a:chOff x="0" y="0"/>
            <a:chExt cx="6818831" cy="68188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6818831" cy="6818831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CFE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</p:spPr>
            <p:txBody>
              <a:bodyPr anchor="ctr" rtlCol="false" tIns="52498" lIns="52498" bIns="52498" rIns="52498"/>
              <a:lstStyle/>
              <a:p>
                <a:pPr algn="ctr">
                  <a:lnSpc>
                    <a:spcPts val="1993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203869" y="214274"/>
              <a:ext cx="6390308" cy="6390283"/>
              <a:chOff x="0" y="0"/>
              <a:chExt cx="6350000" cy="6349975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49975"/>
              </a:xfrm>
              <a:custGeom>
                <a:avLst/>
                <a:gdLst/>
                <a:ahLst/>
                <a:cxnLst/>
                <a:rect r="r" b="b" t="t" l="l"/>
                <a:pathLst>
                  <a:path h="6349975" w="6350000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-45091" t="0" r="-45091" b="0"/>
                </a:stretch>
              </a:blipFill>
            </p:spPr>
          </p:sp>
        </p:grpSp>
      </p:grpSp>
      <p:sp>
        <p:nvSpPr>
          <p:cNvPr name="Freeform 11" id="11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8596420" y="3602644"/>
            <a:ext cx="7004506" cy="205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9"/>
              </a:lnSpc>
            </a:pPr>
            <a:r>
              <a:rPr lang="en-US" sz="11999">
                <a:solidFill>
                  <a:srgbClr val="3275C5"/>
                </a:solidFill>
                <a:latin typeface="Dynamo Medium"/>
                <a:ea typeface="Dynamo Medium"/>
                <a:cs typeface="Dynamo Medium"/>
                <a:sym typeface="Dynamo Medium"/>
              </a:rPr>
              <a:t>THANK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72220" y="3602644"/>
            <a:ext cx="3440472" cy="205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9"/>
              </a:lnSpc>
            </a:pPr>
            <a:r>
              <a:rPr lang="en-US" sz="11999" spc="47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71632" y="7665970"/>
            <a:ext cx="4622964" cy="58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19"/>
              </a:lnSpc>
            </a:pPr>
            <a:r>
              <a:rPr lang="en-US" sz="3999">
                <a:solidFill>
                  <a:srgbClr val="FCFE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reallygreatsite.com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29877" y="9963800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299569">
            <a:off x="-7205002" y="-959978"/>
            <a:ext cx="18288000" cy="4655127"/>
          </a:xfrm>
          <a:custGeom>
            <a:avLst/>
            <a:gdLst/>
            <a:ahLst/>
            <a:cxnLst/>
            <a:rect r="r" b="b" t="t" l="l"/>
            <a:pathLst>
              <a:path h="4655127" w="18288000">
                <a:moveTo>
                  <a:pt x="0" y="0"/>
                </a:moveTo>
                <a:lnTo>
                  <a:pt x="18288000" y="0"/>
                </a:lnTo>
                <a:lnTo>
                  <a:pt x="18288000" y="4655127"/>
                </a:lnTo>
                <a:lnTo>
                  <a:pt x="0" y="465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-3188867">
            <a:off x="4120043" y="9980482"/>
            <a:ext cx="19402734" cy="4938878"/>
          </a:xfrm>
          <a:custGeom>
            <a:avLst/>
            <a:gdLst/>
            <a:ahLst/>
            <a:cxnLst/>
            <a:rect r="r" b="b" t="t" l="l"/>
            <a:pathLst>
              <a:path h="4938878" w="19402734">
                <a:moveTo>
                  <a:pt x="0" y="0"/>
                </a:moveTo>
                <a:lnTo>
                  <a:pt x="19402734" y="0"/>
                </a:lnTo>
                <a:lnTo>
                  <a:pt x="19402734" y="4938878"/>
                </a:lnTo>
                <a:lnTo>
                  <a:pt x="0" y="4938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67109" y="4292148"/>
            <a:ext cx="10025467" cy="1531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528"/>
              </a:lnSpc>
              <a:spcBef>
                <a:spcPct val="0"/>
              </a:spcBef>
            </a:pPr>
            <a:r>
              <a:rPr lang="en-US" sz="8948" strike="noStrike" u="none">
                <a:solidFill>
                  <a:srgbClr val="3275C5"/>
                </a:solidFill>
                <a:latin typeface="Dynamo Medium"/>
                <a:ea typeface="Dynamo Medium"/>
                <a:cs typeface="Dynamo Medium"/>
                <a:sym typeface="Dynamo Medium"/>
              </a:rPr>
              <a:t>ANY QUESTIONS?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415919" y="9774518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52568" y="9535291"/>
            <a:ext cx="911990" cy="48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4"/>
              </a:lnSpc>
            </a:pPr>
            <a:r>
              <a:rPr lang="en-US" sz="27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001968" y="2685661"/>
            <a:ext cx="7771380" cy="4981864"/>
          </a:xfrm>
          <a:custGeom>
            <a:avLst/>
            <a:gdLst/>
            <a:ahLst/>
            <a:cxnLst/>
            <a:rect r="r" b="b" t="t" l="l"/>
            <a:pathLst>
              <a:path h="4981864" w="7771380">
                <a:moveTo>
                  <a:pt x="0" y="0"/>
                </a:moveTo>
                <a:lnTo>
                  <a:pt x="7771380" y="0"/>
                </a:lnTo>
                <a:lnTo>
                  <a:pt x="7771380" y="4981864"/>
                </a:lnTo>
                <a:lnTo>
                  <a:pt x="0" y="4981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806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63160" y="120199"/>
            <a:ext cx="6760246" cy="124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Overview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5400000">
            <a:off x="2662884" y="2951775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2662884" y="3577012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2662884" y="420251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5400000">
            <a:off x="2662884" y="4827756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5400000">
            <a:off x="2662884" y="553185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5400000">
            <a:off x="2670207" y="2366128"/>
            <a:ext cx="381011" cy="338061"/>
          </a:xfrm>
          <a:custGeom>
            <a:avLst/>
            <a:gdLst/>
            <a:ahLst/>
            <a:cxnLst/>
            <a:rect r="r" b="b" t="t" l="l"/>
            <a:pathLst>
              <a:path h="338061" w="381011">
                <a:moveTo>
                  <a:pt x="0" y="0"/>
                </a:moveTo>
                <a:lnTo>
                  <a:pt x="381011" y="0"/>
                </a:lnTo>
                <a:lnTo>
                  <a:pt x="381011" y="338061"/>
                </a:lnTo>
                <a:lnTo>
                  <a:pt x="0" y="3380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413609" y="2915848"/>
            <a:ext cx="414302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95"/>
              </a:lnSpc>
              <a:spcBef>
                <a:spcPct val="0"/>
              </a:spcBef>
            </a:pPr>
            <a:r>
              <a:rPr lang="en-US" sz="2853" spc="-57" strike="noStrike" u="none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Sources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413609" y="3501787"/>
            <a:ext cx="4652520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Points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413609" y="4127294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Challenges Faced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413609" y="4752531"/>
            <a:ext cx="457973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Hadoop Cluster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13609" y="5442047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Web Scrapping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2662884" y="6925920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413609" y="6850695"/>
            <a:ext cx="457973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Database (ER Diagram)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5400000">
            <a:off x="2662884" y="7696323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329875" y="7621098"/>
            <a:ext cx="4819989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Business Queries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6" id="26"/>
          <p:cNvSpPr txBox="true"/>
          <p:nvPr/>
        </p:nvSpPr>
        <p:spPr>
          <a:xfrm rot="0">
            <a:off x="-415919" y="9774518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959519" y="9660828"/>
            <a:ext cx="235248" cy="52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2691682" y="1672233"/>
            <a:ext cx="4494946" cy="510937"/>
            <a:chOff x="0" y="0"/>
            <a:chExt cx="5993261" cy="681249"/>
          </a:xfrm>
        </p:grpSpPr>
        <p:sp>
          <p:nvSpPr>
            <p:cNvPr name="Freeform 29" id="29"/>
            <p:cNvSpPr/>
            <p:nvPr/>
          </p:nvSpPr>
          <p:spPr>
            <a:xfrm flipH="false" flipV="false" rot="5400000">
              <a:off x="-38398" y="38398"/>
              <a:ext cx="681249" cy="604454"/>
            </a:xfrm>
            <a:custGeom>
              <a:avLst/>
              <a:gdLst/>
              <a:ahLst/>
              <a:cxnLst/>
              <a:rect r="r" b="b" t="t" l="l"/>
              <a:pathLst>
                <a:path h="604454" w="681249">
                  <a:moveTo>
                    <a:pt x="0" y="0"/>
                  </a:moveTo>
                  <a:lnTo>
                    <a:pt x="681250" y="0"/>
                  </a:lnTo>
                  <a:lnTo>
                    <a:pt x="681250" y="604454"/>
                  </a:lnTo>
                  <a:lnTo>
                    <a:pt x="0" y="6044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962569" y="-33328"/>
              <a:ext cx="5030692" cy="662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strike="noStrike" u="none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Objective</a:t>
              </a: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5400000">
            <a:off x="2666602" y="6229578"/>
            <a:ext cx="444974" cy="394814"/>
          </a:xfrm>
          <a:custGeom>
            <a:avLst/>
            <a:gdLst/>
            <a:ahLst/>
            <a:cxnLst/>
            <a:rect r="r" b="b" t="t" l="l"/>
            <a:pathLst>
              <a:path h="394814" w="444974">
                <a:moveTo>
                  <a:pt x="0" y="0"/>
                </a:moveTo>
                <a:lnTo>
                  <a:pt x="444974" y="0"/>
                </a:lnTo>
                <a:lnTo>
                  <a:pt x="444974" y="394814"/>
                </a:lnTo>
                <a:lnTo>
                  <a:pt x="0" y="39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3413609" y="2258928"/>
            <a:ext cx="414302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Why This Datasource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13609" y="6179188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Database Selection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esthetic Futuristic Wave Lines"/>
          <p:cNvSpPr/>
          <p:nvPr/>
        </p:nvSpPr>
        <p:spPr>
          <a:xfrm flipH="false" flipV="false" rot="-5299569">
            <a:off x="-7436936" y="-959978"/>
            <a:ext cx="18288000" cy="4655127"/>
          </a:xfrm>
          <a:custGeom>
            <a:avLst/>
            <a:gdLst/>
            <a:ahLst/>
            <a:cxnLst/>
            <a:rect r="r" b="b" t="t" l="l"/>
            <a:pathLst>
              <a:path h="4655127" w="18288000">
                <a:moveTo>
                  <a:pt x="0" y="0"/>
                </a:moveTo>
                <a:lnTo>
                  <a:pt x="18288000" y="0"/>
                </a:lnTo>
                <a:lnTo>
                  <a:pt x="18288000" y="4655127"/>
                </a:lnTo>
                <a:lnTo>
                  <a:pt x="0" y="465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esthetic Futuristic Wave Lines"/>
          <p:cNvSpPr/>
          <p:nvPr/>
        </p:nvSpPr>
        <p:spPr>
          <a:xfrm flipH="false" flipV="false" rot="-3188867">
            <a:off x="3969426" y="10312344"/>
            <a:ext cx="19402734" cy="4938878"/>
          </a:xfrm>
          <a:custGeom>
            <a:avLst/>
            <a:gdLst/>
            <a:ahLst/>
            <a:cxnLst/>
            <a:rect r="r" b="b" t="t" l="l"/>
            <a:pathLst>
              <a:path h="4938878" w="19402734">
                <a:moveTo>
                  <a:pt x="0" y="0"/>
                </a:moveTo>
                <a:lnTo>
                  <a:pt x="19402735" y="0"/>
                </a:lnTo>
                <a:lnTo>
                  <a:pt x="19402735" y="4938878"/>
                </a:lnTo>
                <a:lnTo>
                  <a:pt x="0" y="4938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08640" y="1163920"/>
            <a:ext cx="7959160" cy="795916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14432" t="0" r="-19587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663809" y="3461640"/>
            <a:ext cx="8013969" cy="3734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65"/>
              </a:lnSpc>
              <a:spcBef>
                <a:spcPct val="0"/>
              </a:spcBef>
            </a:pPr>
            <a:r>
              <a:rPr lang="en-US" sz="284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build and showcase a robust data using Hadoop clusters. This involves crawling data (including Images) from multiple websites, storing it in HDFS, demonstrating fault tolerance by simulating worker failures, and integrating the data into a relational database to support diverse business queries.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63809" y="1154395"/>
            <a:ext cx="7246962" cy="1669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86"/>
              </a:lnSpc>
              <a:spcBef>
                <a:spcPct val="0"/>
              </a:spcBef>
            </a:pPr>
            <a:r>
              <a:rPr lang="en-US" sz="10905">
                <a:solidFill>
                  <a:srgbClr val="000000"/>
                </a:solidFill>
                <a:latin typeface="Dynamo Medium"/>
                <a:ea typeface="Dynamo Medium"/>
                <a:cs typeface="Dynamo Medium"/>
                <a:sym typeface="Dynamo Medium"/>
              </a:rPr>
              <a:t>OBJECTIVE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959519" y="9660828"/>
            <a:ext cx="247749" cy="52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415919" y="9774518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esthetic Futuristic Wave Lines"/>
          <p:cNvSpPr/>
          <p:nvPr/>
        </p:nvSpPr>
        <p:spPr>
          <a:xfrm flipH="false" flipV="false" rot="-5299569">
            <a:off x="-7436936" y="-959978"/>
            <a:ext cx="18288000" cy="4655127"/>
          </a:xfrm>
          <a:custGeom>
            <a:avLst/>
            <a:gdLst/>
            <a:ahLst/>
            <a:cxnLst/>
            <a:rect r="r" b="b" t="t" l="l"/>
            <a:pathLst>
              <a:path h="4655127" w="18288000">
                <a:moveTo>
                  <a:pt x="0" y="0"/>
                </a:moveTo>
                <a:lnTo>
                  <a:pt x="18288000" y="0"/>
                </a:lnTo>
                <a:lnTo>
                  <a:pt x="18288000" y="4655127"/>
                </a:lnTo>
                <a:lnTo>
                  <a:pt x="0" y="465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esthetic Futuristic Wave Lines"/>
          <p:cNvSpPr/>
          <p:nvPr/>
        </p:nvSpPr>
        <p:spPr>
          <a:xfrm flipH="false" flipV="false" rot="-3188867">
            <a:off x="3969426" y="10312344"/>
            <a:ext cx="19402734" cy="4938878"/>
          </a:xfrm>
          <a:custGeom>
            <a:avLst/>
            <a:gdLst/>
            <a:ahLst/>
            <a:cxnLst/>
            <a:rect r="r" b="b" t="t" l="l"/>
            <a:pathLst>
              <a:path h="4938878" w="19402734">
                <a:moveTo>
                  <a:pt x="0" y="0"/>
                </a:moveTo>
                <a:lnTo>
                  <a:pt x="19402735" y="0"/>
                </a:lnTo>
                <a:lnTo>
                  <a:pt x="19402735" y="4938878"/>
                </a:lnTo>
                <a:lnTo>
                  <a:pt x="0" y="4938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08640" y="1163920"/>
            <a:ext cx="7959160" cy="795916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662155" y="346993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2"/>
                </a:lnTo>
                <a:lnTo>
                  <a:pt x="0" y="10205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9663809" y="1144870"/>
            <a:ext cx="6567754" cy="207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00"/>
              </a:lnSpc>
              <a:spcBef>
                <a:spcPct val="0"/>
              </a:spcBef>
            </a:pPr>
            <a:r>
              <a:rPr lang="en-US" sz="6750">
                <a:solidFill>
                  <a:srgbClr val="000000"/>
                </a:solidFill>
                <a:latin typeface="Dynamo Medium"/>
                <a:ea typeface="Dynamo Medium"/>
                <a:cs typeface="Dynamo Medium"/>
                <a:sym typeface="Dynamo Medium"/>
              </a:rPr>
              <a:t>WHY THIS DATASOURCE?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959519" y="9660828"/>
            <a:ext cx="239514" cy="52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415919" y="9774518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48513" y="3626188"/>
            <a:ext cx="7213642" cy="4886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3285" indent="-311643" lvl="1">
              <a:lnSpc>
                <a:spcPts val="5600"/>
              </a:lnSpc>
              <a:buFont typeface="Arial"/>
              <a:buChar char="•"/>
            </a:pPr>
            <a:r>
              <a:rPr lang="en-US" sz="28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Rich Historical Data</a:t>
            </a:r>
            <a:r>
              <a:rPr lang="en-US" sz="28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:- Offers extensive data over many years.</a:t>
            </a:r>
          </a:p>
          <a:p>
            <a:pPr algn="l" marL="623285" indent="-311643" lvl="1">
              <a:lnSpc>
                <a:spcPts val="5600"/>
              </a:lnSpc>
              <a:buFont typeface="Arial"/>
              <a:buChar char="•"/>
            </a:pPr>
            <a:r>
              <a:rPr lang="en-US" sz="28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Variety of Data</a:t>
            </a:r>
            <a:r>
              <a:rPr lang="en-US" sz="28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:-Includes athletes, countries, sports, and medals.</a:t>
            </a:r>
          </a:p>
          <a:p>
            <a:pPr algn="l" marL="623285" indent="-311643" lvl="1">
              <a:lnSpc>
                <a:spcPts val="5600"/>
              </a:lnSpc>
              <a:buFont typeface="Arial"/>
              <a:buChar char="•"/>
            </a:pPr>
            <a:r>
              <a:rPr lang="en-US" sz="28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Global Relevance</a:t>
            </a:r>
            <a:r>
              <a:rPr lang="en-US" sz="28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:-Recognized worldwide, making it interesting and relatable.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985638" y="639880"/>
            <a:ext cx="6635894" cy="3209360"/>
          </a:xfrm>
          <a:custGeom>
            <a:avLst/>
            <a:gdLst/>
            <a:ahLst/>
            <a:cxnLst/>
            <a:rect r="r" b="b" t="t" l="l"/>
            <a:pathLst>
              <a:path h="3209360" w="6635894">
                <a:moveTo>
                  <a:pt x="6635894" y="3209360"/>
                </a:moveTo>
                <a:lnTo>
                  <a:pt x="0" y="3209360"/>
                </a:lnTo>
                <a:lnTo>
                  <a:pt x="0" y="0"/>
                </a:lnTo>
                <a:lnTo>
                  <a:pt x="6635894" y="0"/>
                </a:lnTo>
                <a:lnTo>
                  <a:pt x="6635894" y="320936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38396" y="1641064"/>
            <a:ext cx="1348425" cy="1358303"/>
          </a:xfrm>
          <a:custGeom>
            <a:avLst/>
            <a:gdLst/>
            <a:ahLst/>
            <a:cxnLst/>
            <a:rect r="r" b="b" t="t" l="l"/>
            <a:pathLst>
              <a:path h="1358303" w="1348425">
                <a:moveTo>
                  <a:pt x="0" y="0"/>
                </a:moveTo>
                <a:lnTo>
                  <a:pt x="1348424" y="0"/>
                </a:lnTo>
                <a:lnTo>
                  <a:pt x="1348424" y="1358303"/>
                </a:lnTo>
                <a:lnTo>
                  <a:pt x="0" y="13583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77198" y="7514527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60015" y="-42085"/>
            <a:ext cx="8254382" cy="1101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6"/>
              </a:lnSpc>
            </a:pPr>
            <a:r>
              <a:rPr lang="en-US" sz="5776">
                <a:solidFill>
                  <a:srgbClr val="56AAF0"/>
                </a:solidFill>
                <a:latin typeface="Arial Bold"/>
                <a:ea typeface="Arial Bold"/>
                <a:cs typeface="Arial Bold"/>
                <a:sym typeface="Arial Bold"/>
              </a:rPr>
              <a:t>DATA SOURCES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0501" y="6001380"/>
            <a:ext cx="2363810" cy="49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 spc="144">
                <a:solidFill>
                  <a:srgbClr val="FCFEFF"/>
                </a:solidFill>
                <a:latin typeface="Dynamo Medium"/>
                <a:ea typeface="Dynamo Medium"/>
                <a:cs typeface="Dynamo Medium"/>
                <a:sym typeface="Dynamo Medium"/>
              </a:rPr>
              <a:t>SERVICE 02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0">
            <a:off x="12866828" y="-976689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5863057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5863057" y="0"/>
                </a:lnTo>
                <a:lnTo>
                  <a:pt x="5863057" y="411480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true" flipV="true" rot="0">
            <a:off x="10033624" y="4291550"/>
            <a:ext cx="6531573" cy="3158906"/>
          </a:xfrm>
          <a:custGeom>
            <a:avLst/>
            <a:gdLst/>
            <a:ahLst/>
            <a:cxnLst/>
            <a:rect r="r" b="b" t="t" l="l"/>
            <a:pathLst>
              <a:path h="3158906" w="6531573">
                <a:moveTo>
                  <a:pt x="6531572" y="3158906"/>
                </a:moveTo>
                <a:lnTo>
                  <a:pt x="0" y="3158906"/>
                </a:lnTo>
                <a:lnTo>
                  <a:pt x="0" y="0"/>
                </a:lnTo>
                <a:lnTo>
                  <a:pt x="6531572" y="0"/>
                </a:lnTo>
                <a:lnTo>
                  <a:pt x="6531572" y="315890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1298498" y="6618276"/>
            <a:ext cx="6323033" cy="3058049"/>
          </a:xfrm>
          <a:custGeom>
            <a:avLst/>
            <a:gdLst/>
            <a:ahLst/>
            <a:cxnLst/>
            <a:rect r="r" b="b" t="t" l="l"/>
            <a:pathLst>
              <a:path h="3058049" w="6323033">
                <a:moveTo>
                  <a:pt x="6323034" y="3058049"/>
                </a:moveTo>
                <a:lnTo>
                  <a:pt x="0" y="3058049"/>
                </a:lnTo>
                <a:lnTo>
                  <a:pt x="0" y="0"/>
                </a:lnTo>
                <a:lnTo>
                  <a:pt x="6323034" y="0"/>
                </a:lnTo>
                <a:lnTo>
                  <a:pt x="6323034" y="305804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776585" y="5143500"/>
            <a:ext cx="1348425" cy="1358303"/>
          </a:xfrm>
          <a:custGeom>
            <a:avLst/>
            <a:gdLst/>
            <a:ahLst/>
            <a:cxnLst/>
            <a:rect r="r" b="b" t="t" l="l"/>
            <a:pathLst>
              <a:path h="1358303" w="1348425">
                <a:moveTo>
                  <a:pt x="0" y="0"/>
                </a:moveTo>
                <a:lnTo>
                  <a:pt x="1348425" y="0"/>
                </a:lnTo>
                <a:lnTo>
                  <a:pt x="1348425" y="1358303"/>
                </a:lnTo>
                <a:lnTo>
                  <a:pt x="0" y="13583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054331" y="7450456"/>
            <a:ext cx="1348425" cy="1358303"/>
          </a:xfrm>
          <a:custGeom>
            <a:avLst/>
            <a:gdLst/>
            <a:ahLst/>
            <a:cxnLst/>
            <a:rect r="r" b="b" t="t" l="l"/>
            <a:pathLst>
              <a:path h="1358303" w="1348425">
                <a:moveTo>
                  <a:pt x="0" y="0"/>
                </a:moveTo>
                <a:lnTo>
                  <a:pt x="1348424" y="0"/>
                </a:lnTo>
                <a:lnTo>
                  <a:pt x="1348424" y="1358303"/>
                </a:lnTo>
                <a:lnTo>
                  <a:pt x="0" y="13583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04286" y="4168111"/>
            <a:ext cx="7160559" cy="2852009"/>
          </a:xfrm>
          <a:custGeom>
            <a:avLst/>
            <a:gdLst/>
            <a:ahLst/>
            <a:cxnLst/>
            <a:rect r="r" b="b" t="t" l="l"/>
            <a:pathLst>
              <a:path h="2852009" w="7160559">
                <a:moveTo>
                  <a:pt x="0" y="0"/>
                </a:moveTo>
                <a:lnTo>
                  <a:pt x="7160560" y="0"/>
                </a:lnTo>
                <a:lnTo>
                  <a:pt x="7160560" y="2852008"/>
                </a:lnTo>
                <a:lnTo>
                  <a:pt x="0" y="285200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203" t="-12631" r="-2203" b="-2113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250621" y="1290091"/>
            <a:ext cx="6368790" cy="3274150"/>
          </a:xfrm>
          <a:custGeom>
            <a:avLst/>
            <a:gdLst/>
            <a:ahLst/>
            <a:cxnLst/>
            <a:rect r="r" b="b" t="t" l="l"/>
            <a:pathLst>
              <a:path h="3274150" w="6368790">
                <a:moveTo>
                  <a:pt x="0" y="0"/>
                </a:moveTo>
                <a:lnTo>
                  <a:pt x="6368789" y="0"/>
                </a:lnTo>
                <a:lnTo>
                  <a:pt x="6368789" y="3274151"/>
                </a:lnTo>
                <a:lnTo>
                  <a:pt x="0" y="32741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-2333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469696" y="7615527"/>
            <a:ext cx="4651328" cy="2386463"/>
          </a:xfrm>
          <a:custGeom>
            <a:avLst/>
            <a:gdLst/>
            <a:ahLst/>
            <a:cxnLst/>
            <a:rect r="r" b="b" t="t" l="l"/>
            <a:pathLst>
              <a:path h="2386463" w="4651328">
                <a:moveTo>
                  <a:pt x="0" y="0"/>
                </a:moveTo>
                <a:lnTo>
                  <a:pt x="4651327" y="0"/>
                </a:lnTo>
                <a:lnTo>
                  <a:pt x="4651327" y="2386463"/>
                </a:lnTo>
                <a:lnTo>
                  <a:pt x="0" y="238646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-9273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76392" y="2196935"/>
            <a:ext cx="3599487" cy="1226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95"/>
              </a:lnSpc>
            </a:pPr>
            <a:r>
              <a:rPr lang="en-US" sz="2354" spc="117">
                <a:solidFill>
                  <a:srgbClr val="FCFEFF"/>
                </a:solidFill>
                <a:latin typeface="Dynamo Medium"/>
                <a:ea typeface="Dynamo Medium"/>
                <a:cs typeface="Dynamo Medium"/>
                <a:sym typeface="Dynamo Medium"/>
              </a:rPr>
              <a:t>HTTPS://WWW.OLYMPEDIA.ORG/STATISTICS/MEDAL/ATHLETE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819267" y="9755468"/>
            <a:ext cx="258179" cy="53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637742" y="9760845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28258" y="5823378"/>
            <a:ext cx="2970098" cy="112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5"/>
              </a:lnSpc>
            </a:pPr>
            <a:r>
              <a:rPr lang="en-US" sz="2147" spc="107">
                <a:solidFill>
                  <a:srgbClr val="FCFEFF"/>
                </a:solidFill>
                <a:latin typeface="Dynamo Medium"/>
                <a:ea typeface="Dynamo Medium"/>
                <a:cs typeface="Dynamo Medium"/>
                <a:sym typeface="Dynamo Medium"/>
              </a:rPr>
              <a:t>HTTPS://WWW.OLYMPIANDATABASE.COM/INDEX.PHP?ID=387086&amp;L=1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64104" y="8223006"/>
            <a:ext cx="3024064" cy="87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2"/>
              </a:lnSpc>
            </a:pPr>
            <a:r>
              <a:rPr lang="en-US" sz="2494" spc="124">
                <a:solidFill>
                  <a:srgbClr val="FCFEFF"/>
                </a:solidFill>
                <a:latin typeface="Dynamo Medium"/>
                <a:ea typeface="Dynamo Medium"/>
                <a:cs typeface="Dynamo Medium"/>
                <a:sym typeface="Dynamo Medium"/>
              </a:rPr>
              <a:t>HTTPS://WWW.ESPN.COM/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7494759" y="3489231"/>
            <a:ext cx="772175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INTRODUCTION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561783">
            <a:off x="-2150393" y="-1597808"/>
            <a:ext cx="6000674" cy="4342306"/>
          </a:xfrm>
          <a:custGeom>
            <a:avLst/>
            <a:gdLst/>
            <a:ahLst/>
            <a:cxnLst/>
            <a:rect r="r" b="b" t="t" l="l"/>
            <a:pathLst>
              <a:path h="4342306" w="6000674">
                <a:moveTo>
                  <a:pt x="0" y="0"/>
                </a:moveTo>
                <a:lnTo>
                  <a:pt x="6000674" y="0"/>
                </a:lnTo>
                <a:lnTo>
                  <a:pt x="6000674" y="4342306"/>
                </a:lnTo>
                <a:lnTo>
                  <a:pt x="0" y="43423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616117">
            <a:off x="14754144" y="7087147"/>
            <a:ext cx="6000674" cy="4342306"/>
          </a:xfrm>
          <a:custGeom>
            <a:avLst/>
            <a:gdLst/>
            <a:ahLst/>
            <a:cxnLst/>
            <a:rect r="r" b="b" t="t" l="l"/>
            <a:pathLst>
              <a:path h="4342306" w="6000674">
                <a:moveTo>
                  <a:pt x="0" y="0"/>
                </a:moveTo>
                <a:lnTo>
                  <a:pt x="6000675" y="0"/>
                </a:lnTo>
                <a:lnTo>
                  <a:pt x="6000675" y="4342306"/>
                </a:lnTo>
                <a:lnTo>
                  <a:pt x="0" y="43423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527352" y="3065983"/>
            <a:ext cx="4195859" cy="419585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4752"/>
                </a:lnSpc>
              </a:pPr>
              <a:r>
                <a:rPr lang="en-US" sz="3394" spc="33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Challenges Faced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036310" y="497904"/>
            <a:ext cx="4277947" cy="1290642"/>
            <a:chOff x="0" y="0"/>
            <a:chExt cx="1347049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47049" cy="406400"/>
            </a:xfrm>
            <a:custGeom>
              <a:avLst/>
              <a:gdLst/>
              <a:ahLst/>
              <a:cxnLst/>
              <a:rect r="r" b="b" t="t" l="l"/>
              <a:pathLst>
                <a:path h="406400" w="1347049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347049" cy="4349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2512"/>
                </a:lnSpc>
              </a:pPr>
              <a:r>
                <a:rPr lang="en-US" sz="1794" spc="1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Creating correct schema with proper foreign keys and primary keys 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048439" y="2298456"/>
            <a:ext cx="4493883" cy="1355789"/>
            <a:chOff x="0" y="0"/>
            <a:chExt cx="1347049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47049" cy="406400"/>
            </a:xfrm>
            <a:custGeom>
              <a:avLst/>
              <a:gdLst/>
              <a:ahLst/>
              <a:cxnLst/>
              <a:rect r="r" b="b" t="t" l="l"/>
              <a:pathLst>
                <a:path h="406400" w="1347049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347049" cy="4349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2372"/>
                </a:lnSpc>
              </a:pPr>
              <a:r>
                <a:rPr lang="en-US" sz="1694" spc="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Ubuntu machine was crashing due to lack of storage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518063" y="4403799"/>
            <a:ext cx="4406940" cy="1329559"/>
            <a:chOff x="0" y="0"/>
            <a:chExt cx="1347049" cy="406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47049" cy="406400"/>
            </a:xfrm>
            <a:custGeom>
              <a:avLst/>
              <a:gdLst/>
              <a:ahLst/>
              <a:cxnLst/>
              <a:rect r="r" b="b" t="t" l="l"/>
              <a:pathLst>
                <a:path h="406400" w="1347049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347049" cy="4349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2372"/>
                </a:lnSpc>
              </a:pPr>
              <a:r>
                <a:rPr lang="en-US" sz="1694" spc="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Scraping Dyanmic websites was a challenge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947905" y="6654789"/>
            <a:ext cx="4024258" cy="1214105"/>
            <a:chOff x="0" y="0"/>
            <a:chExt cx="1347049" cy="406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47049" cy="406400"/>
            </a:xfrm>
            <a:custGeom>
              <a:avLst/>
              <a:gdLst/>
              <a:ahLst/>
              <a:cxnLst/>
              <a:rect r="r" b="b" t="t" l="l"/>
              <a:pathLst>
                <a:path h="406400" w="1347049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347049" cy="4349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2372"/>
                </a:lnSpc>
              </a:pPr>
              <a:r>
                <a:rPr lang="en-US" sz="1694" spc="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Equal Distribution of Files in HDFS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723210" y="8498454"/>
            <a:ext cx="4024258" cy="1214105"/>
            <a:chOff x="0" y="0"/>
            <a:chExt cx="1347049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347049" cy="406400"/>
            </a:xfrm>
            <a:custGeom>
              <a:avLst/>
              <a:gdLst/>
              <a:ahLst/>
              <a:cxnLst/>
              <a:rect r="r" b="b" t="t" l="l"/>
              <a:pathLst>
                <a:path h="406400" w="1347049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661AE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1347049" cy="434975"/>
            </a:xfrm>
            <a:prstGeom prst="rect">
              <a:avLst/>
            </a:prstGeom>
          </p:spPr>
          <p:txBody>
            <a:bodyPr anchor="ctr" rtlCol="false" tIns="57200" lIns="57200" bIns="57200" rIns="57200"/>
            <a:lstStyle/>
            <a:p>
              <a:pPr algn="ctr">
                <a:lnSpc>
                  <a:spcPts val="2372"/>
                </a:lnSpc>
              </a:pPr>
              <a:r>
                <a:rPr lang="en-US" sz="1694" spc="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Reducing the size of the videos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1605981">
            <a:off x="5948796" y="8004533"/>
            <a:ext cx="2235289" cy="631469"/>
          </a:xfrm>
          <a:custGeom>
            <a:avLst/>
            <a:gdLst/>
            <a:ahLst/>
            <a:cxnLst/>
            <a:rect r="r" b="b" t="t" l="l"/>
            <a:pathLst>
              <a:path h="631469" w="2235289">
                <a:moveTo>
                  <a:pt x="0" y="0"/>
                </a:moveTo>
                <a:lnTo>
                  <a:pt x="2235289" y="0"/>
                </a:lnTo>
                <a:lnTo>
                  <a:pt x="2235289" y="631469"/>
                </a:lnTo>
                <a:lnTo>
                  <a:pt x="0" y="631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7851052">
            <a:off x="5948796" y="1660719"/>
            <a:ext cx="2235289" cy="631469"/>
          </a:xfrm>
          <a:custGeom>
            <a:avLst/>
            <a:gdLst/>
            <a:ahLst/>
            <a:cxnLst/>
            <a:rect r="r" b="b" t="t" l="l"/>
            <a:pathLst>
              <a:path h="631469" w="2235289">
                <a:moveTo>
                  <a:pt x="2235289" y="0"/>
                </a:moveTo>
                <a:lnTo>
                  <a:pt x="0" y="0"/>
                </a:lnTo>
                <a:lnTo>
                  <a:pt x="0" y="631469"/>
                </a:lnTo>
                <a:lnTo>
                  <a:pt x="2235289" y="631469"/>
                </a:lnTo>
                <a:lnTo>
                  <a:pt x="223528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8509404" y="4922389"/>
            <a:ext cx="1764556" cy="483047"/>
          </a:xfrm>
          <a:custGeom>
            <a:avLst/>
            <a:gdLst/>
            <a:ahLst/>
            <a:cxnLst/>
            <a:rect r="r" b="b" t="t" l="l"/>
            <a:pathLst>
              <a:path h="483047" w="1764556">
                <a:moveTo>
                  <a:pt x="0" y="0"/>
                </a:moveTo>
                <a:lnTo>
                  <a:pt x="1764556" y="0"/>
                </a:lnTo>
                <a:lnTo>
                  <a:pt x="1764556" y="483047"/>
                </a:lnTo>
                <a:lnTo>
                  <a:pt x="0" y="4830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-1482789">
            <a:off x="7948679" y="2824459"/>
            <a:ext cx="1764556" cy="483047"/>
          </a:xfrm>
          <a:custGeom>
            <a:avLst/>
            <a:gdLst/>
            <a:ahLst/>
            <a:cxnLst/>
            <a:rect r="r" b="b" t="t" l="l"/>
            <a:pathLst>
              <a:path h="483047" w="1764556">
                <a:moveTo>
                  <a:pt x="0" y="0"/>
                </a:moveTo>
                <a:lnTo>
                  <a:pt x="1764556" y="0"/>
                </a:lnTo>
                <a:lnTo>
                  <a:pt x="1764556" y="483048"/>
                </a:lnTo>
                <a:lnTo>
                  <a:pt x="0" y="4830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963931">
            <a:off x="7960892" y="6691618"/>
            <a:ext cx="1764556" cy="483047"/>
          </a:xfrm>
          <a:custGeom>
            <a:avLst/>
            <a:gdLst/>
            <a:ahLst/>
            <a:cxnLst/>
            <a:rect r="r" b="b" t="t" l="l"/>
            <a:pathLst>
              <a:path h="483047" w="1764556">
                <a:moveTo>
                  <a:pt x="0" y="0"/>
                </a:moveTo>
                <a:lnTo>
                  <a:pt x="1764556" y="0"/>
                </a:lnTo>
                <a:lnTo>
                  <a:pt x="1764556" y="483047"/>
                </a:lnTo>
                <a:lnTo>
                  <a:pt x="0" y="4830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7819267" y="9755468"/>
            <a:ext cx="201624" cy="53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-637742" y="9760845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16.07.2024 SRH Hochschule Heidelberg – Data Engineering 1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732255" y="1636712"/>
            <a:ext cx="13351418" cy="7820939"/>
          </a:xfrm>
          <a:custGeom>
            <a:avLst/>
            <a:gdLst/>
            <a:ahLst/>
            <a:cxnLst/>
            <a:rect r="r" b="b" t="t" l="l"/>
            <a:pathLst>
              <a:path h="7820939" w="13351418">
                <a:moveTo>
                  <a:pt x="0" y="0"/>
                </a:moveTo>
                <a:lnTo>
                  <a:pt x="13351418" y="0"/>
                </a:lnTo>
                <a:lnTo>
                  <a:pt x="13351418" y="7820940"/>
                </a:lnTo>
                <a:lnTo>
                  <a:pt x="0" y="78209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00" r="0" b="-240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70002" y="321721"/>
            <a:ext cx="9275924" cy="127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1"/>
              </a:lnSpc>
            </a:pPr>
            <a:r>
              <a:rPr lang="en-US" sz="7422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HADOOP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819267" y="9755468"/>
            <a:ext cx="243824" cy="53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2592738" y="-61174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0" y="0"/>
                </a:moveTo>
                <a:lnTo>
                  <a:pt x="5871820" y="0"/>
                </a:lnTo>
                <a:lnTo>
                  <a:pt x="5871820" y="3280880"/>
                </a:lnTo>
                <a:lnTo>
                  <a:pt x="0" y="3280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800000">
            <a:off x="-203655" y="7617860"/>
            <a:ext cx="5871820" cy="3280879"/>
          </a:xfrm>
          <a:custGeom>
            <a:avLst/>
            <a:gdLst/>
            <a:ahLst/>
            <a:cxnLst/>
            <a:rect r="r" b="b" t="t" l="l"/>
            <a:pathLst>
              <a:path h="3280879" w="5871820">
                <a:moveTo>
                  <a:pt x="5871820" y="3280880"/>
                </a:moveTo>
                <a:lnTo>
                  <a:pt x="0" y="3280880"/>
                </a:lnTo>
                <a:lnTo>
                  <a:pt x="0" y="0"/>
                </a:lnTo>
                <a:lnTo>
                  <a:pt x="5871820" y="0"/>
                </a:lnTo>
                <a:lnTo>
                  <a:pt x="5871820" y="328088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610618" y="129584"/>
            <a:ext cx="1297364" cy="1020593"/>
          </a:xfrm>
          <a:custGeom>
            <a:avLst/>
            <a:gdLst/>
            <a:ahLst/>
            <a:cxnLst/>
            <a:rect r="r" b="b" t="t" l="l"/>
            <a:pathLst>
              <a:path h="1020593" w="1297364">
                <a:moveTo>
                  <a:pt x="0" y="0"/>
                </a:moveTo>
                <a:lnTo>
                  <a:pt x="1297364" y="0"/>
                </a:lnTo>
                <a:lnTo>
                  <a:pt x="1297364" y="1020593"/>
                </a:lnTo>
                <a:lnTo>
                  <a:pt x="0" y="102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938944" y="1592804"/>
            <a:ext cx="12938039" cy="7719696"/>
          </a:xfrm>
          <a:custGeom>
            <a:avLst/>
            <a:gdLst/>
            <a:ahLst/>
            <a:cxnLst/>
            <a:rect r="r" b="b" t="t" l="l"/>
            <a:pathLst>
              <a:path h="7719696" w="12938039">
                <a:moveTo>
                  <a:pt x="0" y="0"/>
                </a:moveTo>
                <a:lnTo>
                  <a:pt x="12938039" y="0"/>
                </a:lnTo>
                <a:lnTo>
                  <a:pt x="12938039" y="7719696"/>
                </a:lnTo>
                <a:lnTo>
                  <a:pt x="0" y="7719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54499" y="161451"/>
            <a:ext cx="8506930" cy="116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9"/>
              </a:lnSpc>
            </a:pPr>
            <a:r>
              <a:rPr lang="en-US" sz="6806">
                <a:solidFill>
                  <a:srgbClr val="56AAF0"/>
                </a:solidFill>
                <a:latin typeface="Dynamo Medium"/>
                <a:ea typeface="Dynamo Medium"/>
                <a:cs typeface="Dynamo Medium"/>
                <a:sym typeface="Dynamo Medium"/>
              </a:rPr>
              <a:t>HADOOP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81510" y="9612918"/>
            <a:ext cx="883048" cy="531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557270" y="9726609"/>
            <a:ext cx="8909240" cy="32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16.07.2024 SRH Hochschule Heidelberg – Data Engineering 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DAGK1ZzDR-0</dc:identifier>
  <dcterms:modified xsi:type="dcterms:W3CDTF">2011-08-01T06:04:30Z</dcterms:modified>
  <cp:revision>1</cp:revision>
  <dc:title>Wardiere</dc:title>
</cp:coreProperties>
</file>

<file path=docProps/thumbnail.jpeg>
</file>